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ject  only" type="objOnly">
  <p:cSld name="OBJECT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ext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transition spd="med"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jpg"/><Relationship Id="rId5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Relationship Id="rId4" Type="http://schemas.openxmlformats.org/officeDocument/2006/relationships/image" Target="../media/image2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Relationship Id="rId4" Type="http://schemas.openxmlformats.org/officeDocument/2006/relationships/image" Target="../media/image1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Relationship Id="rId4" Type="http://schemas.openxmlformats.org/officeDocument/2006/relationships/image" Target="../media/image1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jpg"/><Relationship Id="rId4" Type="http://schemas.openxmlformats.org/officeDocument/2006/relationships/image" Target="../media/image1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jpg"/><Relationship Id="rId4" Type="http://schemas.openxmlformats.org/officeDocument/2006/relationships/image" Target="../media/image15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jpg"/><Relationship Id="rId4" Type="http://schemas.openxmlformats.org/officeDocument/2006/relationships/image" Target="../media/image1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jpg"/><Relationship Id="rId4" Type="http://schemas.openxmlformats.org/officeDocument/2006/relationships/image" Target="../media/image1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jpg"/><Relationship Id="rId4" Type="http://schemas.openxmlformats.org/officeDocument/2006/relationships/image" Target="../media/image18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jpg"/><Relationship Id="rId4" Type="http://schemas.openxmlformats.org/officeDocument/2006/relationships/image" Target="../media/image19.jpg"/><Relationship Id="rId5" Type="http://schemas.openxmlformats.org/officeDocument/2006/relationships/hyperlink" Target="http://tommyswindow.com/downloads_slovak_01.htm" TargetMode="External"/><Relationship Id="rId6" Type="http://schemas.openxmlformats.org/officeDocument/2006/relationships/hyperlink" Target="http://tommyswindow.com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/>
          <p:nvPr/>
        </p:nvSpPr>
        <p:spPr>
          <a:xfrm>
            <a:off x="2971800" y="4098925"/>
            <a:ext cx="3581400" cy="396875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rgbClr val="000000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♫ Zapnite si reproduktory!</a:t>
            </a:r>
            <a:endParaRPr/>
          </a:p>
        </p:txBody>
      </p:sp>
      <p:sp>
        <p:nvSpPr>
          <p:cNvPr id="28" name="Google Shape;28;p4"/>
          <p:cNvSpPr txBox="1"/>
          <p:nvPr/>
        </p:nvSpPr>
        <p:spPr>
          <a:xfrm>
            <a:off x="2590800" y="4586287"/>
            <a:ext cx="4114800" cy="366712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CC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99CCFF"/>
                </a:solidFill>
                <a:latin typeface="Arial"/>
                <a:ea typeface="Arial"/>
                <a:cs typeface="Arial"/>
                <a:sym typeface="Arial"/>
              </a:rPr>
              <a:t>SNÍMKY  POSUNIETE  KLIKNUTÍM</a:t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3048000" y="2590800"/>
            <a:ext cx="3324225" cy="10477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99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accent1"/>
                    </a:gs>
                    <a:gs pos="100000">
                      <a:srgbClr val="99CCFF"/>
                    </a:gs>
                  </a:gsLst>
                  <a:lin ang="5400000" scaled="0"/>
                </a:gradFill>
                <a:latin typeface="Arial Black"/>
              </a:rPr>
              <a:t>Tommy's Window </a:t>
            </a:r>
            <a:br>
              <a:rPr b="0" i="1">
                <a:ln cap="flat" cmpd="sng" w="9525">
                  <a:solidFill>
                    <a:srgbClr val="99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accent1"/>
                    </a:gs>
                    <a:gs pos="100000">
                      <a:srgbClr val="99CCFF"/>
                    </a:gs>
                  </a:gsLst>
                  <a:lin ang="5400000" scaled="0"/>
                </a:gradFill>
                <a:latin typeface="Arial Black"/>
              </a:rPr>
            </a:br>
            <a:r>
              <a:rPr b="0" i="1">
                <a:ln cap="flat" cmpd="sng" w="9525">
                  <a:solidFill>
                    <a:srgbClr val="99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accent1"/>
                    </a:gs>
                    <a:gs pos="100000">
                      <a:srgbClr val="99CCFF"/>
                    </a:gs>
                  </a:gsLst>
                  <a:lin ang="5400000" scaled="0"/>
                </a:gradFill>
                <a:latin typeface="Arial Black"/>
              </a:rPr>
              <a:t>Slideshow</a:t>
            </a:r>
          </a:p>
        </p:txBody>
      </p:sp>
      <p:pic>
        <p:nvPicPr>
          <p:cNvPr id="30" name="Google Shape;30;p4"/>
          <p:cNvPicPr preferRelativeResize="0"/>
          <p:nvPr/>
        </p:nvPicPr>
        <p:blipFill rotWithShape="1">
          <a:blip r:embed="rId5">
            <a:alphaModFix/>
          </a:blip>
          <a:srcRect b="0" l="0" r="1666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4"/>
          <p:cNvSpPr txBox="1"/>
          <p:nvPr/>
        </p:nvSpPr>
        <p:spPr>
          <a:xfrm>
            <a:off x="2997200" y="6613525"/>
            <a:ext cx="3327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</a:pPr>
            <a:r>
              <a:rPr b="1" i="0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Copyright © 2009 Tommy's Window. All Rights Reserved</a:t>
            </a: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762000" y="1447800"/>
            <a:ext cx="3276600" cy="4191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rgbClr val="9FD1F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3F007E"/>
                </a:solidFill>
                <a:latin typeface="Arial Black"/>
              </a:rPr>
              <a:t>„Ktože  </a:t>
            </a:r>
            <a:br>
              <a:rPr b="0" i="0">
                <a:ln cap="flat" cmpd="sng" w="9525">
                  <a:solidFill>
                    <a:srgbClr val="9FD1F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3F007E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rgbClr val="9FD1F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3F007E"/>
                </a:solidFill>
                <a:latin typeface="Arial Black"/>
              </a:rPr>
              <a:t>je to?”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1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 txBox="1"/>
          <p:nvPr/>
        </p:nvSpPr>
        <p:spPr>
          <a:xfrm>
            <a:off x="685800" y="669925"/>
            <a:ext cx="3581400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Keď bol raz so svojimi učeníkmi na jazere,         strhla sa veľká víchrica. Hrozilo, že loďka, v ktorej  boli, sa potopí. On pohrozil vetru a povedal moru:      „Mlč, utíš sa!“ Vietor prestal   a nastalo veľké ticho.  Zmocnil sa ich veľký strach, keď videli takú zázračnú moc a jeden druhému hovorili: </a:t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685800" y="5029200"/>
            <a:ext cx="7772400" cy="1295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„Ktože je to,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že ho i vietor i more poslúchajú?”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533400" y="1004887"/>
            <a:ext cx="3276600" cy="463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Slepým dal zrak, hluchým sluch, očistil malomocných,   kriesil mŕtvych. Mnohé zázraky, ktoré vykonal,  boli také úžasné,              že jedného z vedúcich členov veľrady, ktorý ho nechápal a oponoval mu, viedli k tomu, že povedal: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„Rabbi, vieme, že si prišiel od Boha ako učiteľ, lebo nik nemôže robiť také znamenia, aké ty robíš,   ak nie je s ním Boh.“      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(Jn 3,2).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/>
          <p:cNvPicPr preferRelativeResize="0"/>
          <p:nvPr/>
        </p:nvPicPr>
        <p:blipFill rotWithShape="1">
          <a:blip r:embed="rId4">
            <a:alphaModFix/>
          </a:blip>
          <a:srcRect b="0" l="0" r="3333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609600" y="1050925"/>
            <a:ext cx="2895600" cy="481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Ježišovo posolstvo lásky sa rozširovalo      a počet jeho stúpencov  sa stále znásoboval.  Závistliví predstavení   a členovia veľrady zbadali hrozbu, ktorú pre nich predstavoval kedysi neznámy tesár.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Jeho jednoduché učenie o láske ničilo celý ich náboženský systém tým, že         oslobodzovalo ľudí spod ich moci a vplyvu.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 rotWithShape="1">
          <a:blip r:embed="rId4">
            <a:alphaModFix/>
          </a:blip>
          <a:srcRect b="0" l="0" r="4167" t="0"/>
          <a:stretch/>
        </p:blipFill>
        <p:spPr>
          <a:xfrm>
            <a:off x="228600" y="228600"/>
            <a:ext cx="8686800" cy="632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5181600" y="609600"/>
            <a:ext cx="3581400" cy="3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Títo mocní nepriatelia ho nakoniec zajali a postavili pred súd. Falošne ho obvinili z rozvracania ľudu         a poburovania národa.      A hoci rímsky miestodržiteľ vyhlásil, že  je nevinný,    veľkňazi a predstavení    ho prinútili, aby Ježiša odsúdil. </a:t>
            </a:r>
            <a:endParaRPr/>
          </a:p>
        </p:txBody>
      </p:sp>
      <p:sp>
        <p:nvSpPr>
          <p:cNvPr id="120" name="Google Shape;120;p16"/>
          <p:cNvSpPr txBox="1"/>
          <p:nvPr/>
        </p:nvSpPr>
        <p:spPr>
          <a:xfrm>
            <a:off x="457200" y="4495800"/>
            <a:ext cx="81534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Krátko pred svojím zajatím Ježiš Kristus povedal:</a:t>
            </a:r>
            <a:r>
              <a:rPr b="1" i="1" lang="en-US" sz="2400" u="none" cap="none" strike="noStrike">
                <a:solidFill>
                  <a:srgbClr val="5800DA"/>
                </a:solidFill>
                <a:latin typeface="Arial"/>
                <a:ea typeface="Arial"/>
                <a:cs typeface="Arial"/>
                <a:sym typeface="Arial"/>
              </a:rPr>
              <a:t>    „Nemal by si nado mnou nijakú moc, keby ti to nebolo dané zhora... Alebo si myslíš, že by som nemohol poprosiť môjho Otca a on by mi hneď poslal viac ako dvanásť plukov anjelov?“  </a:t>
            </a:r>
            <a:r>
              <a:rPr b="1" i="1" lang="en-US" sz="2000" u="none" cap="none" strike="noStrike">
                <a:solidFill>
                  <a:srgbClr val="5800DA"/>
                </a:solidFill>
                <a:latin typeface="Arial"/>
                <a:ea typeface="Arial"/>
                <a:cs typeface="Arial"/>
                <a:sym typeface="Arial"/>
              </a:rPr>
              <a:t>(Jn 19,11;  Mt 26,53 ).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7"/>
          <p:cNvSpPr txBox="1"/>
          <p:nvPr/>
        </p:nvSpPr>
        <p:spPr>
          <a:xfrm>
            <a:off x="609600" y="3505200"/>
            <a:ext cx="4419600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Nikto mu nezobral jeho život; On sám ho položil. Sám si vybral, že dá svoj život, lebo vedel, že je to jediný spôsob ako uskutočniť Boží plán pre našu spásu. </a:t>
            </a:r>
            <a:endParaRPr/>
          </a:p>
        </p:txBody>
      </p:sp>
      <p:sp>
        <p:nvSpPr>
          <p:cNvPr id="128" name="Google Shape;128;p17"/>
          <p:cNvSpPr/>
          <p:nvPr/>
        </p:nvSpPr>
        <p:spPr>
          <a:xfrm>
            <a:off x="838200" y="609600"/>
            <a:ext cx="7620000" cy="1143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Namiesto toho si vybral smrť,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aby spasil teba i mňa.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8"/>
          <p:cNvSpPr txBox="1"/>
          <p:nvPr/>
        </p:nvSpPr>
        <p:spPr>
          <a:xfrm>
            <a:off x="457200" y="422275"/>
            <a:ext cx="3657600" cy="3387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Dokonca ani Ježišova smrť neuspokojila jeho žiarlivých nepriateľov. Ku vchodu do hrobu privalili veľký kameň a postavili  rímskych vojakov ako stráž,     aby sa uistili, že Ježišovi učeníci nebudú môcť ukradnúť jeho telo  a vyhlásiť, že vstal z mŕtvych. Tieto opatrenia však boli márne, keďže samotní strážcovia hrobu sa stali svedkami najväčšieho    zo všetkých zázrakov.  </a:t>
            </a:r>
            <a:endParaRPr/>
          </a:p>
        </p:txBody>
      </p:sp>
      <p:sp>
        <p:nvSpPr>
          <p:cNvPr id="136" name="Google Shape;136;p18"/>
          <p:cNvSpPr/>
          <p:nvPr/>
        </p:nvSpPr>
        <p:spPr>
          <a:xfrm>
            <a:off x="762000" y="4343400"/>
            <a:ext cx="7620000" cy="1905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Tri dni po tom, čo jeho telo uložili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na večný odpočinok do chladného hrobu,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Ježiš vstal z mŕtvych,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večný Víťaz nad smrťou a peklom!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9"/>
          <p:cNvSpPr txBox="1"/>
          <p:nvPr/>
        </p:nvSpPr>
        <p:spPr>
          <a:xfrm>
            <a:off x="4495800" y="2057400"/>
            <a:ext cx="3810000" cy="4108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 toho zázračného dňa pred vyše 2000 rokmi  tento človek, Ježiš Kristus, ovplyvnil chod civilizácie, históriu a podmienky človeka viac, než ktorýkoľvek iný vodca, skupina, vláda alebo ríša. On dáva nádej, večný život a Božiu lásku miliardám ľudí. </a:t>
            </a:r>
            <a:endParaRPr/>
          </a:p>
        </p:txBody>
      </p:sp>
      <p:sp>
        <p:nvSpPr>
          <p:cNvPr id="144" name="Google Shape;144;p19"/>
          <p:cNvSpPr/>
          <p:nvPr/>
        </p:nvSpPr>
        <p:spPr>
          <a:xfrm>
            <a:off x="685800" y="685800"/>
            <a:ext cx="7772400" cy="762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Ani smrť nemohla zničiť jeho dielo a jeho slová!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0"/>
          <p:cNvSpPr txBox="1"/>
          <p:nvPr/>
        </p:nvSpPr>
        <p:spPr>
          <a:xfrm>
            <a:off x="5257800" y="1447800"/>
            <a:ext cx="3200400" cy="405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Boh Stvoriteľ je Duch.     Je všade, vo všetkom, všemocný, vševediaci, ďaleko za hranicami nášho ľudského chápania. Preto poslal Ježiša           v podobe človeka, aby nás chápal, ukázal nám, aký je a  aby sa nám On sám daroval. Mnohí veľkí učitelia hovoria a učia       o láske a o Bohu, ale len Ježiš je Láska. On je Boh!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304800"/>
            <a:ext cx="8610600" cy="6288087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1"/>
          <p:cNvSpPr/>
          <p:nvPr/>
        </p:nvSpPr>
        <p:spPr>
          <a:xfrm>
            <a:off x="3962400" y="2514600"/>
            <a:ext cx="4419600" cy="25908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Ani smrť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nemohla zničiť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jeho dielo  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FF"/>
                </a:solidFill>
                <a:latin typeface="Arial Black"/>
              </a:rPr>
              <a:t>a jeho slová!</a:t>
            </a:r>
          </a:p>
        </p:txBody>
      </p:sp>
      <p:sp>
        <p:nvSpPr>
          <p:cNvPr id="159" name="Google Shape;159;p21"/>
          <p:cNvSpPr txBox="1"/>
          <p:nvPr/>
        </p:nvSpPr>
        <p:spPr>
          <a:xfrm>
            <a:off x="4495800" y="6248400"/>
            <a:ext cx="30718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www.tommyswindow.com </a:t>
            </a: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www.tommyswindow.com </a:t>
            </a:r>
            <a:r>
              <a:rPr b="1" i="0" lang="en-US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 </a:t>
            </a:r>
            <a:endParaRPr/>
          </a:p>
        </p:txBody>
      </p:sp>
      <p:sp>
        <p:nvSpPr>
          <p:cNvPr id="160" name="Google Shape;160;p21"/>
          <p:cNvSpPr txBox="1"/>
          <p:nvPr/>
        </p:nvSpPr>
        <p:spPr>
          <a:xfrm>
            <a:off x="1752600" y="6248400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Viac tém v PowerPointe nájdete na:</a:t>
            </a:r>
            <a:endParaRPr/>
          </a:p>
        </p:txBody>
      </p:sp>
      <p:sp>
        <p:nvSpPr>
          <p:cNvPr id="161" name="Google Shape;161;p21"/>
          <p:cNvSpPr/>
          <p:nvPr/>
        </p:nvSpPr>
        <p:spPr>
          <a:xfrm>
            <a:off x="838200" y="609600"/>
            <a:ext cx="7543800" cy="1219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rgbClr val="666699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Arial Black"/>
              </a:rPr>
              <a:t>Iba Ježiš zomrel za hriechy   </a:t>
            </a:r>
            <a:br>
              <a:rPr b="0" i="0">
                <a:ln cap="flat" cmpd="sng" w="9525">
                  <a:solidFill>
                    <a:srgbClr val="666699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rgbClr val="666699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Arial Black"/>
              </a:rPr>
              <a:t>celého sveta a vstal z mŕtvych.  </a:t>
            </a:r>
            <a:br>
              <a:rPr b="0" i="0">
                <a:ln cap="flat" cmpd="sng" w="9525">
                  <a:solidFill>
                    <a:srgbClr val="666699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Arial Black"/>
              </a:rPr>
            </a:br>
            <a:r>
              <a:rPr b="0" i="0">
                <a:ln cap="flat" cmpd="sng" w="9525">
                  <a:solidFill>
                    <a:srgbClr val="666699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Arial Black"/>
              </a:rPr>
              <a:t>On je jediný Spasiteľ.</a:t>
            </a:r>
          </a:p>
        </p:txBody>
      </p:sp>
      <p:sp>
        <p:nvSpPr>
          <p:cNvPr id="162" name="Google Shape;162;p21"/>
          <p:cNvSpPr txBox="1"/>
          <p:nvPr/>
        </p:nvSpPr>
        <p:spPr>
          <a:xfrm>
            <a:off x="5105400" y="5715000"/>
            <a:ext cx="22098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0" i="1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-- Text: David Brandt Berg</a:t>
            </a: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5"/>
          <p:cNvSpPr txBox="1"/>
          <p:nvPr/>
        </p:nvSpPr>
        <p:spPr>
          <a:xfrm>
            <a:off x="685800" y="1214437"/>
            <a:ext cx="7620000" cy="168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Ako dieťa len – len že unikol pred vraždiacimi vojakmi žiarlivého kráľa, keď utiekol s rodičmi do cudzej krajiny. Zostali tam až do času, keď sa mohli bezpečne vrátiť.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95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30-tich rokov bol tesárom, tak ako jeho pozemský otec.  Ale jeho nebeský Otec žiadal od neho iné dielo, ktoré mohol vykonať iba On. </a:t>
            </a:r>
            <a:endParaRPr/>
          </a:p>
        </p:txBody>
      </p:sp>
      <p:sp>
        <p:nvSpPr>
          <p:cNvPr id="40" name="Google Shape;40;p5"/>
          <p:cNvSpPr/>
          <p:nvPr/>
        </p:nvSpPr>
        <p:spPr>
          <a:xfrm>
            <a:off x="609600" y="609600"/>
            <a:ext cx="7848600" cy="457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rgbClr val="9FD1F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3F007E"/>
                </a:solidFill>
                <a:latin typeface="Arial Black"/>
              </a:rPr>
              <a:t>Narodil sa v špinavej maštali.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6"/>
          <p:cNvPicPr preferRelativeResize="0"/>
          <p:nvPr/>
        </p:nvPicPr>
        <p:blipFill rotWithShape="1">
          <a:blip r:embed="rId4">
            <a:alphaModFix/>
          </a:blip>
          <a:srcRect b="0" l="2499" r="2499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6"/>
          <p:cNvSpPr txBox="1"/>
          <p:nvPr/>
        </p:nvSpPr>
        <p:spPr>
          <a:xfrm>
            <a:off x="5486400" y="1431925"/>
            <a:ext cx="3048000" cy="405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Keď nastal čas, aby  začal verejne účinkovať, chodieval medzi ľudí      a všade dobre robil. Pomáhal im, uzdravoval chorých, venoval sa deťom, posilňoval unavených a ohlasoval  spásu všetkým, ktorí       v neho uverili. Svoje učenie ľuďom nielen hlásal, ale ho uprostred nich aj žil.  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7"/>
          <p:cNvPicPr preferRelativeResize="0"/>
          <p:nvPr/>
        </p:nvPicPr>
        <p:blipFill rotWithShape="1">
          <a:blip r:embed="rId4">
            <a:alphaModFix/>
          </a:blip>
          <a:srcRect b="0" l="0" r="3333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7"/>
          <p:cNvSpPr txBox="1"/>
          <p:nvPr/>
        </p:nvSpPr>
        <p:spPr>
          <a:xfrm>
            <a:off x="609600" y="1298575"/>
            <a:ext cx="3124200" cy="411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Slúžil ľuďom v ich duchovnom živote,    ale veľa času trávil      aj tým, že uspokojoval ich telesné i materiálne potreby. Mnohých zázračne uzdravil,   keď boli chorí, nasýtil, keď boli hladní.      Stále bol s nimi            a preukazoval im      svoju lásku.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8"/>
          <p:cNvSpPr txBox="1"/>
          <p:nvPr/>
        </p:nvSpPr>
        <p:spPr>
          <a:xfrm>
            <a:off x="533400" y="517525"/>
            <a:ext cx="2743200" cy="5883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Jeho učenie bolo   jednoduché: povedal, že človek sa musí stať malým dieťaťom,    aby ho mohol prijať. Nežiadal od ľudí zložité obrady alebo zachovávanie náročných predpisov. Učil len milovať          a preukazovať lásku. Snažil sa Božie deti priviesť do skutočného Božieho kráľovstva, kde je jediným prikázaním: „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milovať Pána celým srdcom"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 „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milovať blížneho ako seba samého."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9"/>
          <p:cNvPicPr preferRelativeResize="0"/>
          <p:nvPr/>
        </p:nvPicPr>
        <p:blipFill rotWithShape="1">
          <a:blip r:embed="rId4">
            <a:alphaModFix/>
          </a:blip>
          <a:srcRect b="0" l="3333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9"/>
          <p:cNvSpPr txBox="1"/>
          <p:nvPr/>
        </p:nvSpPr>
        <p:spPr>
          <a:xfrm>
            <a:off x="457200" y="457200"/>
            <a:ext cx="4267200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Nevenoval pozornosť                 pokryteckým, namysleným náboženským vodcom tej doby, oblečeným do drahých šiat. Výnimkou boli ich kritické otázky, ktoré ho hnevali.  </a:t>
            </a:r>
            <a:endParaRPr/>
          </a:p>
        </p:txBody>
      </p:sp>
      <p:sp>
        <p:nvSpPr>
          <p:cNvPr id="69" name="Google Shape;69;p9"/>
          <p:cNvSpPr txBox="1"/>
          <p:nvPr/>
        </p:nvSpPr>
        <p:spPr>
          <a:xfrm>
            <a:off x="5334000" y="4419600"/>
            <a:ext cx="35814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Potom ich verejne pokarhal a nazval ich 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„slepými vodcami  slepých“, ktorými   naozaj boli.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0"/>
          <p:cNvSpPr txBox="1"/>
          <p:nvPr/>
        </p:nvSpPr>
        <p:spPr>
          <a:xfrm>
            <a:off x="762000" y="414337"/>
            <a:ext cx="7543800" cy="210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Odmietal kompromisy s ich falošným náboženským systémom. Radšej konal úplne mimo neho.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Svoje posolstvo a lásku ohlasoval obyčajným ľuďom  a chudobným, tým, ktorých veľrada zavrhla a ktorými opovrhovali.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1"/>
          <p:cNvSpPr txBox="1"/>
          <p:nvPr/>
        </p:nvSpPr>
        <p:spPr>
          <a:xfrm>
            <a:off x="609600" y="750887"/>
            <a:ext cx="3429000" cy="5116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Nestaral sa o svoju povesť. Jeho spoločníkmi boli hriešnici, prostitútky, opovrhovaní vyberači daní, alkoholici: ľudia utláčaní a odvrhnutí       na okraj spoločnosti. Dokonca im povedal,     že predídu do nebeského kráľovstva tzv. „dobrých“ ľudí, náboženských vodcov a pokrytcov, ktorí ho odmietli a neprijali  jeho jednoduché posolstvo lásky. 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2"/>
          <p:cNvPicPr preferRelativeResize="0"/>
          <p:nvPr/>
        </p:nvPicPr>
        <p:blipFill rotWithShape="1">
          <a:blip r:embed="rId4">
            <a:alphaModFix/>
          </a:blip>
          <a:srcRect b="0" l="0" r="3333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2"/>
          <p:cNvSpPr txBox="1"/>
          <p:nvPr/>
        </p:nvSpPr>
        <p:spPr>
          <a:xfrm>
            <a:off x="685800" y="1377950"/>
            <a:ext cx="2819400" cy="4108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Jeho láska            a príťažlivosť     boli také veľké,    že vzbudzovali silnú vieru u tých, ktorí vážne hľadali pravdu. Mnohí preto neváhali, zanechali všetko, čo mali a hneď ho nasledovali. 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FFFFFF"/>
      </a:dk1>
      <a:lt1>
        <a:srgbClr val="000000"/>
      </a:lt1>
      <a:dk2>
        <a:srgbClr val="E3EBF1"/>
      </a:dk2>
      <a:lt2>
        <a:srgbClr val="336699"/>
      </a:lt2>
      <a:accent1>
        <a:srgbClr val="003399"/>
      </a:accent1>
      <a:accent2>
        <a:srgbClr val="468A4B"/>
      </a:accent2>
      <a:accent3>
        <a:srgbClr val="000000"/>
      </a:accent3>
      <a:accent4>
        <a:srgbClr val="003399"/>
      </a:accent4>
      <a:accent5>
        <a:srgbClr val="468A4B"/>
      </a:accent5>
      <a:accent6>
        <a:srgbClr val="000000"/>
      </a:accent6>
      <a:hlink>
        <a:srgbClr val="000066"/>
      </a:hlink>
      <a:folHlink>
        <a:srgbClr val="F0E5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